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1"/>
  </p:normalViewPr>
  <p:slideViewPr>
    <p:cSldViewPr snapToGrid="0">
      <p:cViewPr varScale="1">
        <p:scale>
          <a:sx n="105" d="100"/>
          <a:sy n="105" d="100"/>
        </p:scale>
        <p:origin x="20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05D5E-F4C5-561D-07D7-361706A75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573A9B-DD8A-996A-F88B-6CA864D7E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50214-5884-A746-ED3C-F52F1A89F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7217F-B651-3A9D-C89B-AE4C9765D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FBFA3-D22D-957D-7EFC-B1F0EAD83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0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89EDD-A431-0D42-D3F9-A98479709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C4148D-B795-AA48-CD28-A9D76FF8D7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C52C4-FBA3-A215-C246-4A3A6AD5E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19DCA-D280-E402-13C5-0ED5682A6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FFB5D-EDB4-13B2-7B27-0B7AD1917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62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03D2CD-BE55-1828-0BC0-791B983947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5D9AF-96C9-067A-9973-B01507A26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11665-30C2-C98F-F5E8-95E291EEB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82B57-AC4F-D9BA-9339-52C00443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66A93-128C-F6BB-B714-F7FBF8415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09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ED220-B748-FED9-DE51-487F9A190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45897-70C0-E98F-F582-2A451E8CF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E463B-B6B4-6ED5-DA40-FEC13111A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26271-1C12-7BE4-BBE6-E3C929E36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17C6F-5EBB-01B6-36A3-311E2197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55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0042C-7FCA-469F-81C7-98542952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B967CB-47BB-57CB-402F-C46F8E075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1A353-452A-5FAA-20A9-75E0DFE3A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8FC38-9EAA-373D-37D7-5F2A089B1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B65489-D704-FFFC-A711-22A71E836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2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758E9-B4EE-1E1C-28F5-3700A3613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3D585-2D7B-531A-FB69-D669F3D2D2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518CE9-6EBA-E728-3349-F7D94C15CD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F4526-0120-2C53-CF69-A83BA6CD0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47A0B4-03BA-5A49-4A3E-3F4FC664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7A6C3-451E-7FB2-7489-281C68157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869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A02BF-9D83-2381-DF97-6711D99EC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41CE5-ECCF-C598-DAF0-4831B631D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DBBB0C-FA6D-6E71-FDAC-CC30D8594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17957A-B03E-C4C7-F800-253BDF8A78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71DAFC-EA9C-256C-FE8E-7E493BBC9E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FEE00D-278B-F5F9-E15A-6142ADA62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CD517A-B331-837D-1B18-384AB5FED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B4DC90-BF50-C8A3-5A35-3550BB3B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639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C764F-63CF-A977-EB20-B60F4FA3A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CA0DED-568F-3F81-2C3A-4611323D5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375206-AB0A-8476-0251-734FC64F9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2E8DBD-E445-06A9-D22C-D4D3F8109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082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E90DE9-DBD2-F7A9-7775-7358FA40D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1502F0-00AA-3D79-E8CA-6CB493403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E05C0-9433-8EE6-E98E-9C7414B9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636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FD2D1-A7EE-F92D-DB51-0553723B8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A84EB-AD47-D00F-10F1-1B612E839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1A14C4-7F69-049E-DF47-F7DC4D5C67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DB5589-EF4E-5D07-18D6-29FDF7DE0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22203-6888-5888-8B7A-0D403C6A5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CE5CB-E918-E2BD-D550-D0557D4E6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727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E694-5082-E38C-4DD5-70A15ABCE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0BE1BA-89EC-150D-3402-3FACB23977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CB02C7-DBE5-4CA2-0FFF-C6056855C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11260-508C-741D-89C8-080CC17B4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20E61-4028-063B-B4FA-17F4BEE5E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40943-0131-940A-4A90-FF0D51CAC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94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913DE9-B4FA-B670-83C6-3A6A50A80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BB0ED-6AF1-2D6C-44F0-5D3E290DD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033FC-2CCC-2BF9-B382-E7EE6F214F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1AA78-1C47-B74E-B788-D6BA4FB39CE2}" type="datetimeFigureOut">
              <a:rPr lang="en-US" smtClean="0"/>
              <a:t>6/8/23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A668F-9FCD-48AA-CF5E-4DE5014600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1517B-FA12-26C5-0DD9-72AAC7D83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531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5BA48-97AB-9E77-0AD3-8DBC0D91A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85554"/>
            <a:ext cx="9144000" cy="2399620"/>
          </a:xfrm>
        </p:spPr>
        <p:txBody>
          <a:bodyPr>
            <a:normAutofit/>
          </a:bodyPr>
          <a:lstStyle/>
          <a:p>
            <a:r>
              <a:rPr lang="en-US" sz="4000" dirty="0"/>
              <a:t>Microservices: Evaluating the effect of drought and management system on ammonia oxidizer communities (nitrifiers) in wheat field soil</a:t>
            </a:r>
          </a:p>
        </p:txBody>
      </p:sp>
    </p:spTree>
    <p:extLst>
      <p:ext uri="{BB962C8B-B14F-4D97-AF65-F5344CB8AC3E}">
        <p14:creationId xmlns:p14="http://schemas.microsoft.com/office/powerpoint/2010/main" val="3278524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BD3E4-0BDD-9AE5-E771-5EFA65FD7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Sequencing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8D618-3303-D98F-04C4-6E742EE6D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0458" y="1956253"/>
            <a:ext cx="9231086" cy="1074329"/>
          </a:xfrm>
        </p:spPr>
        <p:txBody>
          <a:bodyPr/>
          <a:lstStyle/>
          <a:p>
            <a:r>
              <a:rPr lang="en-US" dirty="0"/>
              <a:t>Number of samples: 192 </a:t>
            </a:r>
          </a:p>
          <a:p>
            <a:r>
              <a:rPr lang="en-US" dirty="0"/>
              <a:t>Illumina MiSeq 2 x 250 bp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EFF340A-3533-E2BE-5F14-7E3FC321E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8982964"/>
              </p:ext>
            </p:extLst>
          </p:nvPr>
        </p:nvGraphicFramePr>
        <p:xfrm>
          <a:off x="1546498" y="3296148"/>
          <a:ext cx="9165045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3983">
                  <a:extLst>
                    <a:ext uri="{9D8B030D-6E8A-4147-A177-3AD203B41FA5}">
                      <a16:colId xmlns:a16="http://schemas.microsoft.com/office/drawing/2014/main" val="2295044676"/>
                    </a:ext>
                  </a:extLst>
                </a:gridCol>
                <a:gridCol w="2546047">
                  <a:extLst>
                    <a:ext uri="{9D8B030D-6E8A-4147-A177-3AD203B41FA5}">
                      <a16:colId xmlns:a16="http://schemas.microsoft.com/office/drawing/2014/main" val="1596344897"/>
                    </a:ext>
                  </a:extLst>
                </a:gridCol>
                <a:gridCol w="3055015">
                  <a:extLst>
                    <a:ext uri="{9D8B030D-6E8A-4147-A177-3AD203B41FA5}">
                      <a16:colId xmlns:a16="http://schemas.microsoft.com/office/drawing/2014/main" val="20453036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AOB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AOA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758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Total raw 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3,801,391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2,130,641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468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Total quality-filtered 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1,806,442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1,528,985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293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Total ASVs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1,338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646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6504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987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6E5AE-6DF9-4327-388F-DC45669CF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19"/>
            <a:ext cx="10515600" cy="697911"/>
          </a:xfrm>
        </p:spPr>
        <p:txBody>
          <a:bodyPr/>
          <a:lstStyle/>
          <a:p>
            <a:pPr algn="ctr"/>
            <a:r>
              <a:rPr lang="en-US" dirty="0"/>
              <a:t>Rarefaction curve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0F477A-A513-435D-9D0F-72FAA3077D53}"/>
              </a:ext>
            </a:extLst>
          </p:cNvPr>
          <p:cNvGrpSpPr/>
          <p:nvPr/>
        </p:nvGrpSpPr>
        <p:grpSpPr>
          <a:xfrm>
            <a:off x="210443" y="1391198"/>
            <a:ext cx="11771113" cy="4447900"/>
            <a:chOff x="243841" y="1365072"/>
            <a:chExt cx="11771113" cy="4447900"/>
          </a:xfrm>
        </p:grpSpPr>
        <p:pic>
          <p:nvPicPr>
            <p:cNvPr id="7" name="Picture 6" descr="A picture containing screenshot, text, design&#10;&#10;Description automatically generated">
              <a:extLst>
                <a:ext uri="{FF2B5EF4-FFF2-40B4-BE49-F238E27FC236}">
                  <a16:creationId xmlns:a16="http://schemas.microsoft.com/office/drawing/2014/main" id="{E9084556-D565-2373-03D3-FBE3AE7513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6751"/>
            <a:stretch/>
          </p:blipFill>
          <p:spPr>
            <a:xfrm>
              <a:off x="243841" y="1365072"/>
              <a:ext cx="5289781" cy="4447900"/>
            </a:xfrm>
            <a:prstGeom prst="rect">
              <a:avLst/>
            </a:prstGeom>
          </p:spPr>
        </p:pic>
        <p:pic>
          <p:nvPicPr>
            <p:cNvPr id="8" name="Picture 7" descr="A picture containing screenshot, text, design&#10;&#10;Description automatically generated">
              <a:extLst>
                <a:ext uri="{FF2B5EF4-FFF2-40B4-BE49-F238E27FC236}">
                  <a16:creationId xmlns:a16="http://schemas.microsoft.com/office/drawing/2014/main" id="{3A7D464A-2BDB-4CEB-4D9F-0CBE68E515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64"/>
            <a:stretch/>
          </p:blipFill>
          <p:spPr>
            <a:xfrm>
              <a:off x="5817329" y="1365072"/>
              <a:ext cx="6197625" cy="4447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3266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creenshot, text, colorfulness, design&#10;&#10;Description automatically generated">
            <a:extLst>
              <a:ext uri="{FF2B5EF4-FFF2-40B4-BE49-F238E27FC236}">
                <a16:creationId xmlns:a16="http://schemas.microsoft.com/office/drawing/2014/main" id="{41734F11-39DA-8989-26FA-AA484E9F3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73" y="1756956"/>
            <a:ext cx="6988628" cy="489203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2AD6D7-C145-2C7E-3394-DC6F58DB1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470262"/>
            <a:ext cx="6988628" cy="1058091"/>
          </a:xfrm>
        </p:spPr>
        <p:txBody>
          <a:bodyPr>
            <a:normAutofit/>
          </a:bodyPr>
          <a:lstStyle/>
          <a:p>
            <a:r>
              <a:rPr lang="en-US" sz="3200" dirty="0"/>
              <a:t>Rarefy AOB to the minimum sequencing depth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C441D-1028-A817-F660-597691EFFCD3}"/>
              </a:ext>
            </a:extLst>
          </p:cNvPr>
          <p:cNvSpPr txBox="1"/>
          <p:nvPr/>
        </p:nvSpPr>
        <p:spPr>
          <a:xfrm>
            <a:off x="6091646" y="1870055"/>
            <a:ext cx="6100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178 OTUs were removed because they are no longer present in any sample after random subsampling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sample removed</a:t>
            </a:r>
          </a:p>
        </p:txBody>
      </p:sp>
    </p:spTree>
    <p:extLst>
      <p:ext uri="{BB962C8B-B14F-4D97-AF65-F5344CB8AC3E}">
        <p14:creationId xmlns:p14="http://schemas.microsoft.com/office/powerpoint/2010/main" val="3349294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36714-BF17-213E-3053-E592A4B9E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71919"/>
            <a:ext cx="6829697" cy="809896"/>
          </a:xfrm>
        </p:spPr>
        <p:txBody>
          <a:bodyPr>
            <a:noAutofit/>
          </a:bodyPr>
          <a:lstStyle/>
          <a:p>
            <a:r>
              <a:rPr lang="en-US" sz="2800" dirty="0"/>
              <a:t>Removed ASVs when rarefy AOB at 2k (all bulk soil samples)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9EEF71B-FC4A-442C-84A1-8BE94FD63B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3086792"/>
              </p:ext>
            </p:extLst>
          </p:nvPr>
        </p:nvGraphicFramePr>
        <p:xfrm>
          <a:off x="929640" y="1581815"/>
          <a:ext cx="541890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4229">
                  <a:extLst>
                    <a:ext uri="{9D8B030D-6E8A-4147-A177-3AD203B41FA5}">
                      <a16:colId xmlns:a16="http://schemas.microsoft.com/office/drawing/2014/main" val="2183232671"/>
                    </a:ext>
                  </a:extLst>
                </a:gridCol>
                <a:gridCol w="1312813">
                  <a:extLst>
                    <a:ext uri="{9D8B030D-6E8A-4147-A177-3AD203B41FA5}">
                      <a16:colId xmlns:a16="http://schemas.microsoft.com/office/drawing/2014/main" val="3481950089"/>
                    </a:ext>
                  </a:extLst>
                </a:gridCol>
                <a:gridCol w="1027124">
                  <a:extLst>
                    <a:ext uri="{9D8B030D-6E8A-4147-A177-3AD203B41FA5}">
                      <a16:colId xmlns:a16="http://schemas.microsoft.com/office/drawing/2014/main" val="3075886387"/>
                    </a:ext>
                  </a:extLst>
                </a:gridCol>
                <a:gridCol w="796834">
                  <a:extLst>
                    <a:ext uri="{9D8B030D-6E8A-4147-A177-3AD203B41FA5}">
                      <a16:colId xmlns:a16="http://schemas.microsoft.com/office/drawing/2014/main" val="2997996458"/>
                    </a:ext>
                  </a:extLst>
                </a:gridCol>
                <a:gridCol w="1227909">
                  <a:extLst>
                    <a:ext uri="{9D8B030D-6E8A-4147-A177-3AD203B41FA5}">
                      <a16:colId xmlns:a16="http://schemas.microsoft.com/office/drawing/2014/main" val="6825702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ASVid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Irri.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Treat.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250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28/04/22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7971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28/04/22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520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28/04/22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8996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01/06/22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6195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05/07/22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51785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86F140F-96B9-B3C7-A72C-3F6525B5182C}"/>
              </a:ext>
            </a:extLst>
          </p:cNvPr>
          <p:cNvSpPr txBox="1"/>
          <p:nvPr/>
        </p:nvSpPr>
        <p:spPr>
          <a:xfrm>
            <a:off x="735875" y="4051553"/>
            <a:ext cx="6100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102 OTUs were removed because they are no longer present in any sample after random subsampling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 samples were removed</a:t>
            </a:r>
          </a:p>
        </p:txBody>
      </p:sp>
    </p:spTree>
    <p:extLst>
      <p:ext uri="{BB962C8B-B14F-4D97-AF65-F5344CB8AC3E}">
        <p14:creationId xmlns:p14="http://schemas.microsoft.com/office/powerpoint/2010/main" val="3341794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29F9647-6CE6-60A1-997B-3546D40645ED}"/>
              </a:ext>
            </a:extLst>
          </p:cNvPr>
          <p:cNvSpPr txBox="1">
            <a:spLocks/>
          </p:cNvSpPr>
          <p:nvPr/>
        </p:nvSpPr>
        <p:spPr>
          <a:xfrm>
            <a:off x="378824" y="177319"/>
            <a:ext cx="5717176" cy="809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Removed ASVs when rarefy AOB at 3k: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DFF23-E0D8-B8C2-5CF3-3801707583C9}"/>
              </a:ext>
            </a:extLst>
          </p:cNvPr>
          <p:cNvSpPr txBox="1"/>
          <p:nvPr/>
        </p:nvSpPr>
        <p:spPr>
          <a:xfrm>
            <a:off x="378824" y="1229975"/>
            <a:ext cx="6100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75 OTUs were removed because they are no longer present in any sample after random subsampling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11 samples were removed (not good)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46DB2B9-D2D0-1D56-5505-FDB243988B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975094"/>
              </p:ext>
            </p:extLst>
          </p:nvPr>
        </p:nvGraphicFramePr>
        <p:xfrm>
          <a:off x="923289" y="2396065"/>
          <a:ext cx="4915805" cy="3406140"/>
        </p:xfrm>
        <a:graphic>
          <a:graphicData uri="http://schemas.openxmlformats.org/drawingml/2006/table">
            <a:tbl>
              <a:tblPr/>
              <a:tblGrid>
                <a:gridCol w="983161">
                  <a:extLst>
                    <a:ext uri="{9D8B030D-6E8A-4147-A177-3AD203B41FA5}">
                      <a16:colId xmlns:a16="http://schemas.microsoft.com/office/drawing/2014/main" val="1503512072"/>
                    </a:ext>
                  </a:extLst>
                </a:gridCol>
                <a:gridCol w="983161">
                  <a:extLst>
                    <a:ext uri="{9D8B030D-6E8A-4147-A177-3AD203B41FA5}">
                      <a16:colId xmlns:a16="http://schemas.microsoft.com/office/drawing/2014/main" val="1566456526"/>
                    </a:ext>
                  </a:extLst>
                </a:gridCol>
                <a:gridCol w="983161">
                  <a:extLst>
                    <a:ext uri="{9D8B030D-6E8A-4147-A177-3AD203B41FA5}">
                      <a16:colId xmlns:a16="http://schemas.microsoft.com/office/drawing/2014/main" val="4114063030"/>
                    </a:ext>
                  </a:extLst>
                </a:gridCol>
                <a:gridCol w="983161">
                  <a:extLst>
                    <a:ext uri="{9D8B030D-6E8A-4147-A177-3AD203B41FA5}">
                      <a16:colId xmlns:a16="http://schemas.microsoft.com/office/drawing/2014/main" val="2635831233"/>
                    </a:ext>
                  </a:extLst>
                </a:gridCol>
                <a:gridCol w="983161">
                  <a:extLst>
                    <a:ext uri="{9D8B030D-6E8A-4147-A177-3AD203B41FA5}">
                      <a16:colId xmlns:a16="http://schemas.microsoft.com/office/drawing/2014/main" val="348675005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Reads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Irrigation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Treat.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0836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297554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6/1/22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03354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1768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Rainout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26603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S52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Rainout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7/5/22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59638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60777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7/20/22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94406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Rainout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57467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Rainout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94345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34978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2859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8418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0937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2394</TotalTime>
  <Words>237</Words>
  <Application>Microsoft Macintosh PowerPoint</Application>
  <PresentationFormat>Widescreen</PresentationFormat>
  <Paragraphs>115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Microservices: Evaluating the effect of drought and management system on ammonia oxidizer communities (nitrifiers) in wheat field soil</vt:lpstr>
      <vt:lpstr>Sequencing summary</vt:lpstr>
      <vt:lpstr>Rarefaction curve</vt:lpstr>
      <vt:lpstr>Rarefy AOB to the minimum sequencing depth</vt:lpstr>
      <vt:lpstr>Removed ASVs when rarefy AOB at 2k (all bulk soil samples)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 Fina Bintarti</dc:creator>
  <cp:lastModifiedBy>Ari Fina Bintarti</cp:lastModifiedBy>
  <cp:revision>6</cp:revision>
  <dcterms:created xsi:type="dcterms:W3CDTF">2023-06-07T14:45:16Z</dcterms:created>
  <dcterms:modified xsi:type="dcterms:W3CDTF">2023-06-09T07:51:43Z</dcterms:modified>
</cp:coreProperties>
</file>

<file path=docProps/thumbnail.jpeg>
</file>